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2" r:id="rId5"/>
    <p:sldId id="276" r:id="rId6"/>
    <p:sldId id="275" r:id="rId7"/>
    <p:sldId id="297" r:id="rId8"/>
    <p:sldId id="296" r:id="rId9"/>
    <p:sldId id="298" r:id="rId10"/>
    <p:sldId id="312" r:id="rId11"/>
    <p:sldId id="313" r:id="rId12"/>
    <p:sldId id="314" r:id="rId13"/>
    <p:sldId id="315" r:id="rId14"/>
    <p:sldId id="316" r:id="rId15"/>
    <p:sldId id="317" r:id="rId16"/>
    <p:sldId id="299" r:id="rId17"/>
    <p:sldId id="302" r:id="rId18"/>
    <p:sldId id="304" r:id="rId19"/>
    <p:sldId id="307" r:id="rId20"/>
    <p:sldId id="311" r:id="rId21"/>
    <p:sldId id="318" r:id="rId22"/>
    <p:sldId id="308" r:id="rId23"/>
    <p:sldId id="309" r:id="rId24"/>
    <p:sldId id="319" r:id="rId25"/>
    <p:sldId id="32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CF427-524F-49AA-B0D5-0711702D2349}" v="1" dt="2024-05-13T18:24:02.724"/>
    <p1510:client id="{D7BC1BB9-BB75-4CD4-9D0E-E5BAD2AE52CC}" v="15" dt="2024-05-13T01:06:11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3" autoAdjust="0"/>
    <p:restoredTop sz="95646"/>
  </p:normalViewPr>
  <p:slideViewPr>
    <p:cSldViewPr snapToGrid="0" showGuides="1">
      <p:cViewPr varScale="1">
        <p:scale>
          <a:sx n="79" d="100"/>
          <a:sy n="79" d="100"/>
        </p:scale>
        <p:origin x="232" y="112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Given the results from our binary classification models, we moved on to neural network models</a:t>
            </a:r>
          </a:p>
          <a:p>
            <a:r>
              <a:rPr lang="en-US" dirty="0"/>
              <a:t>ASSUMPTIONS:</a:t>
            </a:r>
          </a:p>
          <a:p>
            <a:r>
              <a:rPr lang="en-US" dirty="0"/>
              <a:t>Although the logistic regression model assumes linearity, the neural network model does not and is capable of handling more complex relationships.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retrieved the best hyperparameters from the data</a:t>
            </a:r>
          </a:p>
          <a:p>
            <a:endParaRPr lang="en-US" dirty="0"/>
          </a:p>
          <a:p>
            <a:r>
              <a:rPr lang="en-US" dirty="0"/>
              <a:t>So our model had the same activation function that we had first attempted to utilize.</a:t>
            </a:r>
          </a:p>
          <a:p>
            <a:endParaRPr lang="en-US" dirty="0"/>
          </a:p>
          <a:p>
            <a:r>
              <a:rPr lang="en-US" dirty="0"/>
              <a:t>But would have several more input layers than any of the neural network models we </a:t>
            </a:r>
          </a:p>
          <a:p>
            <a:r>
              <a:rPr lang="en-US" dirty="0"/>
              <a:t>Attempted manually</a:t>
            </a:r>
          </a:p>
          <a:p>
            <a:r>
              <a:rPr lang="en-US" dirty="0"/>
              <a:t>And way fewer neurons in each layer than any model we tried manually</a:t>
            </a:r>
          </a:p>
          <a:p>
            <a:endParaRPr lang="en-US" dirty="0"/>
          </a:p>
          <a:p>
            <a:r>
              <a:rPr lang="en-US" dirty="0"/>
              <a:t>But the most noticeable difference is the accuracy score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5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scaled the data, which we exported as a csv to use for all our models</a:t>
            </a:r>
          </a:p>
          <a:p>
            <a:r>
              <a:rPr lang="en-US" dirty="0"/>
              <a:t>Binary Classifiers: Logistic regression, decision trees</a:t>
            </a:r>
          </a:p>
          <a:p>
            <a:r>
              <a:rPr lang="en-US" dirty="0"/>
              <a:t>The </a:t>
            </a:r>
            <a:r>
              <a:rPr lang="en-US" dirty="0" err="1"/>
              <a:t>Keras</a:t>
            </a:r>
            <a:r>
              <a:rPr lang="en-US" dirty="0"/>
              <a:t> Tuner provided parameters which resulted in an accuracy score of 1</a:t>
            </a:r>
          </a:p>
          <a:p>
            <a:r>
              <a:rPr lang="en-US" dirty="0"/>
              <a:t>Overfitting / memorization </a:t>
            </a:r>
          </a:p>
          <a:p>
            <a:r>
              <a:rPr lang="en-US" dirty="0"/>
              <a:t>Biggest weakness in all the models is having a small dataset which isn’t diverse enough </a:t>
            </a:r>
          </a:p>
          <a:p>
            <a:r>
              <a:rPr lang="en-US" dirty="0"/>
              <a:t>Future work for a project of this type would involve ensuring the dataset is large enough to produce a meaningful results </a:t>
            </a:r>
          </a:p>
          <a:p>
            <a:r>
              <a:rPr lang="en-US" dirty="0"/>
              <a:t>And the potential for experimenting with models given different columns, rather than all columns in the entire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practicemyreflecions.blogspot.com/2019/04/self-evaluation-3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sv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Disease:</a:t>
            </a:r>
            <a:br>
              <a:rPr lang="en-US" dirty="0"/>
            </a:br>
            <a:r>
              <a:rPr lang="en-US" sz="2400" dirty="0"/>
              <a:t>A Machine Learning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2838" y="4251704"/>
            <a:ext cx="3171825" cy="760288"/>
          </a:xfrm>
        </p:spPr>
        <p:txBody>
          <a:bodyPr/>
          <a:lstStyle/>
          <a:p>
            <a:r>
              <a:rPr lang="en-US" dirty="0"/>
              <a:t>Amanda, Charity, Sergio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28878" t="-6617" r="15295" b="1412"/>
          <a:stretch/>
        </p:blipFill>
        <p:spPr>
          <a:xfrm>
            <a:off x="6446149" y="662155"/>
            <a:ext cx="4093013" cy="4706981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Scatterplot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075DB-953A-1250-BB7F-23E21EBA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42" y="1379557"/>
            <a:ext cx="5710377" cy="54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5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Distribution by KDE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E92BE-6317-B207-51AB-145A6BCC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379557"/>
            <a:ext cx="813548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Box Plot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5B69F-74AF-A785-7E70-FBFB6A9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4" y="1379557"/>
            <a:ext cx="11731832" cy="47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B56-6692-4EFF-8B98-D238FF5F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8" y="3462950"/>
            <a:ext cx="6355507" cy="1746659"/>
          </a:xfrm>
        </p:spPr>
        <p:txBody>
          <a:bodyPr/>
          <a:lstStyle/>
          <a:p>
            <a:r>
              <a:rPr lang="en-US" sz="3600" dirty="0"/>
              <a:t>Logistic Regression Model</a:t>
            </a:r>
            <a:br>
              <a:rPr lang="en-US" sz="3600" dirty="0"/>
            </a:br>
            <a:r>
              <a:rPr lang="en-US" sz="2400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7C53-E9AD-AAF7-927C-419EE2C53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Connecting to 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80D8-921B-E31B-671C-415282F716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Moved continuous variables into new 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788AA-7320-4188-B2A2-C1226F8BE3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+ categorical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F496F-8B8D-B00F-A24E-5AD7D7BA93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 encoding as dummies to complete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A4882-E95C-8FF8-75F6-86D8D2EDA9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Converting Boolean variables to Binary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9360F-4675-C3DD-D1E7-E2FAE81AE5F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544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EC491-CF88-2886-23F3-20AC792500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5406" y="2845407"/>
            <a:ext cx="2653545" cy="587964"/>
          </a:xfrm>
        </p:spPr>
        <p:txBody>
          <a:bodyPr/>
          <a:lstStyle/>
          <a:p>
            <a:r>
              <a:rPr lang="en-US" dirty="0"/>
              <a:t>Split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28AEF-968C-6B11-B0C4-09348C57A6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5406" y="3649873"/>
            <a:ext cx="2225664" cy="1727103"/>
          </a:xfrm>
        </p:spPr>
        <p:txBody>
          <a:bodyPr/>
          <a:lstStyle/>
          <a:p>
            <a:r>
              <a:rPr lang="en-US" dirty="0"/>
              <a:t>Y Represents the target variable (num)</a:t>
            </a:r>
          </a:p>
          <a:p>
            <a:endParaRPr lang="en-US" dirty="0"/>
          </a:p>
          <a:p>
            <a:r>
              <a:rPr lang="en-US" dirty="0"/>
              <a:t>X Contains Remaining Features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4D8AA-5FE8-ACCC-933F-29D85AEC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2" y="95343"/>
            <a:ext cx="6599429" cy="1325563"/>
          </a:xfrm>
        </p:spPr>
        <p:txBody>
          <a:bodyPr/>
          <a:lstStyle/>
          <a:p>
            <a:r>
              <a:rPr lang="en-US" dirty="0"/>
              <a:t>Training &amp;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24FBE-AE6A-46EE-6361-5257E85434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622061" y="2841036"/>
            <a:ext cx="2653545" cy="587964"/>
          </a:xfrm>
        </p:spPr>
        <p:txBody>
          <a:bodyPr/>
          <a:lstStyle/>
          <a:p>
            <a:r>
              <a:rPr lang="en-US" dirty="0"/>
              <a:t>Performance on unseen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DDA2B-B78C-82E1-83AC-6A5F30AFE9B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622061" y="3541622"/>
            <a:ext cx="2473939" cy="1727103"/>
          </a:xfrm>
        </p:spPr>
        <p:txBody>
          <a:bodyPr/>
          <a:lstStyle/>
          <a:p>
            <a:r>
              <a:rPr lang="en-US" dirty="0"/>
              <a:t>75% of data is used for training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25% of remaining data is used for testing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AC722-FD22-449F-59C5-C886D5E90F6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8F3570-36CC-9F48-9E8B-5492397F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3" y="2330569"/>
            <a:ext cx="5016758" cy="3531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1F232F-4EFD-FC58-9301-8E73E1BCA280}"/>
              </a:ext>
            </a:extLst>
          </p:cNvPr>
          <p:cNvSpPr/>
          <p:nvPr/>
        </p:nvSpPr>
        <p:spPr>
          <a:xfrm>
            <a:off x="843861" y="2801344"/>
            <a:ext cx="2500605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6586B-3B3D-3C94-72C0-1DA9421B4DAC}"/>
              </a:ext>
            </a:extLst>
          </p:cNvPr>
          <p:cNvSpPr/>
          <p:nvPr/>
        </p:nvSpPr>
        <p:spPr>
          <a:xfrm>
            <a:off x="843862" y="3425786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F8F88-DAD4-F7E6-5E4F-4550DBF07181}"/>
              </a:ext>
            </a:extLst>
          </p:cNvPr>
          <p:cNvSpPr/>
          <p:nvPr/>
        </p:nvSpPr>
        <p:spPr>
          <a:xfrm>
            <a:off x="3618951" y="2807070"/>
            <a:ext cx="2500604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4ECD0-22EC-DE16-A659-6B4177946F49}"/>
              </a:ext>
            </a:extLst>
          </p:cNvPr>
          <p:cNvSpPr/>
          <p:nvPr/>
        </p:nvSpPr>
        <p:spPr>
          <a:xfrm>
            <a:off x="3618951" y="3433371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4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9B285-74D0-5BAF-C517-63B72F82E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41950" y="1395395"/>
            <a:ext cx="5162709" cy="420683"/>
          </a:xfrm>
        </p:spPr>
        <p:txBody>
          <a:bodyPr/>
          <a:lstStyle/>
          <a:p>
            <a:r>
              <a:rPr lang="en-US" dirty="0"/>
              <a:t>Specifying Parameters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Solver set for optimization</a:t>
            </a:r>
          </a:p>
          <a:p>
            <a:r>
              <a:rPr lang="en-US" dirty="0"/>
              <a:t>Maximum Iterations </a:t>
            </a:r>
          </a:p>
          <a:p>
            <a:r>
              <a:rPr lang="en-US" dirty="0"/>
              <a:t>Setting random state for reproducibility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A09AF-D29F-6B8C-49B0-D45E09D538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Fit Model Using 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8F28B-4AD0-F017-EDAD-3F7BE2EE95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Make Predictions Using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27BBD-FEC9-D561-E9EE-9B23F6140F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Learning from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Understanding how Features relate to target Variable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D788D-E4BD-E8D7-8CDE-4ED4506F7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Model used to predict testing data</a:t>
            </a:r>
          </a:p>
          <a:p>
            <a:r>
              <a:rPr lang="en-US" dirty="0"/>
              <a:t>Target Variable predicted based on what model learned </a:t>
            </a:r>
          </a:p>
          <a:p>
            <a:r>
              <a:rPr lang="en-US" dirty="0"/>
              <a:t>Shows how well model preforms on unseen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Logistic Regression Model</a:t>
            </a:r>
          </a:p>
        </p:txBody>
      </p:sp>
      <p:pic>
        <p:nvPicPr>
          <p:cNvPr id="14" name="Picture Placeholder 13" descr="Cmd Terminal with solid fill">
            <a:extLst>
              <a:ext uri="{FF2B5EF4-FFF2-40B4-BE49-F238E27FC236}">
                <a16:creationId xmlns:a16="http://schemas.microsoft.com/office/drawing/2014/main" id="{DDB1A2DF-FBDF-4B8B-6217-61ACAEFC039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6" name="Picture Placeholder 15" descr="Internet Of Things outline">
            <a:extLst>
              <a:ext uri="{FF2B5EF4-FFF2-40B4-BE49-F238E27FC236}">
                <a16:creationId xmlns:a16="http://schemas.microsoft.com/office/drawing/2014/main" id="{7E16ED35-A1B4-C945-824E-591F4EB2E38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18" name="Picture Placeholder 17" descr="Programmer female outline">
            <a:extLst>
              <a:ext uri="{FF2B5EF4-FFF2-40B4-BE49-F238E27FC236}">
                <a16:creationId xmlns:a16="http://schemas.microsoft.com/office/drawing/2014/main" id="{5DF1E65B-ECC4-B34A-CBDE-5C42B097C99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853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F9C216-3A79-0AA7-1283-02E9B64C00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FB01-3C2C-D0C3-660B-75BD17E592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l"/>
            <a:r>
              <a:rPr lang="en-US" dirty="0"/>
              <a:t>Shows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Positives 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Negative 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Positives 22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Negatives 37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CC47A9-5E48-788B-19D8-D4D1C2E6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model's performance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D6690-CEAB-AAAF-540E-071C898327E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80638" y="3595178"/>
            <a:ext cx="2653545" cy="587964"/>
          </a:xfrm>
        </p:spPr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C14611-85BF-3AAA-4558-94FAC6897F5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464592" y="4246516"/>
            <a:ext cx="2653545" cy="1727103"/>
          </a:xfrm>
        </p:spPr>
        <p:txBody>
          <a:bodyPr/>
          <a:lstStyle/>
          <a:p>
            <a:r>
              <a:rPr lang="en-US" dirty="0"/>
              <a:t>Model Performance Summary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48FB36-9D37-0A54-D69E-5B5BCA7EA3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14" name="Picture Placeholder 13" descr="A chalkboard with a clock and a pen&#10;&#10;Description automatically generated">
            <a:extLst>
              <a:ext uri="{FF2B5EF4-FFF2-40B4-BE49-F238E27FC236}">
                <a16:creationId xmlns:a16="http://schemas.microsoft.com/office/drawing/2014/main" id="{099584FF-4750-D6E7-C780-5482FD9C175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48" r="25248"/>
          <a:stretch>
            <a:fillRect/>
          </a:stretch>
        </p:blipFill>
        <p:spPr>
          <a:xfrm>
            <a:off x="1199694" y="1935342"/>
            <a:ext cx="2653545" cy="3016907"/>
          </a:xfr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7DB3A-F005-F46A-3975-7E2284D6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30" y="4566773"/>
            <a:ext cx="480127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F27D0-B62A-7434-D8C0-B42AA74721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1634033"/>
            <a:ext cx="1865376" cy="866219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1B0C91-CF0E-8401-C183-BCB20EDD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D208A5-E444-46A7-03FE-D317209496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999399" y="1634033"/>
            <a:ext cx="1865376" cy="866219"/>
          </a:xfrm>
        </p:spPr>
        <p:txBody>
          <a:bodyPr/>
          <a:lstStyle/>
          <a:p>
            <a:r>
              <a:rPr lang="en-US" dirty="0"/>
              <a:t>Train- Test Split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148659-187D-E074-FF0D-825B7F1F65C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58788" y="1638118"/>
            <a:ext cx="1865376" cy="866219"/>
          </a:xfrm>
        </p:spPr>
        <p:txBody>
          <a:bodyPr/>
          <a:lstStyle/>
          <a:p>
            <a:r>
              <a:rPr lang="en-US" dirty="0"/>
              <a:t>Define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5D4A71-04C4-347B-68B3-8F524B0EE27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17275" y="1634033"/>
            <a:ext cx="1865376" cy="866219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31C6B9-A825-8194-7F45-C54DE0AC7B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75762" y="1634033"/>
            <a:ext cx="1865376" cy="866219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F2EE0B-7A30-C367-2ACF-A3C279995DA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321675-D37C-01DF-471E-6C0F4EEA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1" y="3429000"/>
            <a:ext cx="7167790" cy="20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8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9B285-74D0-5BAF-C517-63B72F82E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41950" y="1395395"/>
            <a:ext cx="5162709" cy="420683"/>
          </a:xfrm>
        </p:spPr>
        <p:txBody>
          <a:bodyPr/>
          <a:lstStyle/>
          <a:p>
            <a:r>
              <a:rPr lang="en-US" dirty="0"/>
              <a:t>Different Assumptions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Solver set for optimization</a:t>
            </a:r>
          </a:p>
          <a:p>
            <a:r>
              <a:rPr lang="en-US" dirty="0"/>
              <a:t>Maximum Iterations </a:t>
            </a:r>
          </a:p>
          <a:p>
            <a:r>
              <a:rPr lang="en-US" dirty="0"/>
              <a:t>Setting random state for reproducibility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A09AF-D29F-6B8C-49B0-D45E09D538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Fit Model Using 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8F28B-4AD0-F017-EDAD-3F7BE2EE95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39206" y="4036178"/>
            <a:ext cx="5162709" cy="421399"/>
          </a:xfrm>
        </p:spPr>
        <p:txBody>
          <a:bodyPr/>
          <a:lstStyle/>
          <a:p>
            <a:r>
              <a:rPr lang="en-US" dirty="0"/>
              <a:t>                                  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27BBD-FEC9-D561-E9EE-9B23F6140F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5162709" cy="65199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Learning from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Understanding how Features relate to target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D788D-E4BD-E8D7-8CDE-4ED4506F7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Model used to predict testing data</a:t>
            </a:r>
          </a:p>
          <a:p>
            <a:r>
              <a:rPr lang="en-US" dirty="0"/>
              <a:t>Target Variable predicted based on what model learned </a:t>
            </a:r>
          </a:p>
          <a:p>
            <a:r>
              <a:rPr lang="en-US" dirty="0"/>
              <a:t>Shows how well model preforms on unseen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</a:t>
            </a:r>
            <a:br>
              <a:rPr lang="en-US" dirty="0"/>
            </a:br>
            <a:r>
              <a:rPr lang="en-US" dirty="0"/>
              <a:t>Network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14" name="Picture Placeholder 13" descr="Cmd Terminal with solid fill">
            <a:extLst>
              <a:ext uri="{FF2B5EF4-FFF2-40B4-BE49-F238E27FC236}">
                <a16:creationId xmlns:a16="http://schemas.microsoft.com/office/drawing/2014/main" id="{DDB1A2DF-FBDF-4B8B-6217-61ACAEFC039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6" name="Picture Placeholder 15" descr="Internet Of Things outline">
            <a:extLst>
              <a:ext uri="{FF2B5EF4-FFF2-40B4-BE49-F238E27FC236}">
                <a16:creationId xmlns:a16="http://schemas.microsoft.com/office/drawing/2014/main" id="{7E16ED35-A1B4-C945-824E-591F4EB2E38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18" name="Picture Placeholder 17" descr="Programmer female outline">
            <a:extLst>
              <a:ext uri="{FF2B5EF4-FFF2-40B4-BE49-F238E27FC236}">
                <a16:creationId xmlns:a16="http://schemas.microsoft.com/office/drawing/2014/main" id="{5DF1E65B-ECC4-B34A-CBDE-5C42B097C99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D4E6BC-45EF-E6FA-AE6B-F345DF6C0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8361" y="422207"/>
            <a:ext cx="7264400" cy="3556000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517EB0D-9421-65EF-438D-310FA317B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704" y="4551045"/>
            <a:ext cx="6807200" cy="20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7D893D-30BC-D918-18C0-3CE634AA9DF0}"/>
              </a:ext>
            </a:extLst>
          </p:cNvPr>
          <p:cNvSpPr txBox="1"/>
          <p:nvPr/>
        </p:nvSpPr>
        <p:spPr>
          <a:xfrm>
            <a:off x="237999" y="3459105"/>
            <a:ext cx="40141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 with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Tedious process with no accuracy improvement over logistic regression thus far</a:t>
            </a:r>
          </a:p>
        </p:txBody>
      </p:sp>
    </p:spTree>
    <p:extLst>
      <p:ext uri="{BB962C8B-B14F-4D97-AF65-F5344CB8AC3E}">
        <p14:creationId xmlns:p14="http://schemas.microsoft.com/office/powerpoint/2010/main" val="357951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9610-8C3A-DAA2-6E42-F156A1AF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439674" cy="174011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B363B-D6C3-048D-A76A-239451F357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7923" y="1023042"/>
            <a:ext cx="1913128" cy="1991763"/>
          </a:xfrm>
        </p:spPr>
        <p:txBody>
          <a:bodyPr/>
          <a:lstStyle/>
          <a:p>
            <a:r>
              <a:rPr lang="en-US" sz="1500" dirty="0"/>
              <a:t>Method that creates a new Sequential model with Hyperparameter options </a:t>
            </a:r>
          </a:p>
          <a:p>
            <a:r>
              <a:rPr lang="en-US" sz="1600" dirty="0"/>
              <a:t>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74A6-4230-0C38-1AF6-B6E60A89FE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1353" y="1171863"/>
            <a:ext cx="1904890" cy="1513050"/>
          </a:xfrm>
        </p:spPr>
        <p:txBody>
          <a:bodyPr/>
          <a:lstStyle/>
          <a:p>
            <a:r>
              <a:rPr lang="en-US" sz="1500" dirty="0"/>
              <a:t>Let </a:t>
            </a:r>
            <a:r>
              <a:rPr lang="en-US" sz="1500" dirty="0" err="1"/>
              <a:t>Kerastuner</a:t>
            </a:r>
            <a:r>
              <a:rPr lang="en-US" sz="1500" dirty="0"/>
              <a:t> decide which activation function to use in hidden layers</a:t>
            </a:r>
          </a:p>
          <a:p>
            <a:r>
              <a:rPr lang="en-US" sz="1600" dirty="0"/>
              <a:t>2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FC8AA-580F-4515-7148-5F449EE619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9736" y="2675437"/>
            <a:ext cx="1914694" cy="1899655"/>
          </a:xfrm>
        </p:spPr>
        <p:txBody>
          <a:bodyPr/>
          <a:lstStyle/>
          <a:p>
            <a:r>
              <a:rPr lang="en-US" sz="1500" dirty="0" err="1"/>
              <a:t>Kesrastuner</a:t>
            </a:r>
            <a:r>
              <a:rPr lang="en-US" sz="1500" dirty="0"/>
              <a:t> to decide number of neurons in first layers</a:t>
            </a:r>
          </a:p>
          <a:p>
            <a:r>
              <a:rPr lang="en-US" sz="1600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8A751-0464-1179-52D5-23E92C4476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91544" y="2924270"/>
            <a:ext cx="1913128" cy="1744653"/>
          </a:xfrm>
        </p:spPr>
        <p:txBody>
          <a:bodyPr/>
          <a:lstStyle/>
          <a:p>
            <a:r>
              <a:rPr lang="en-US" sz="1500" dirty="0"/>
              <a:t>Allow </a:t>
            </a:r>
            <a:r>
              <a:rPr lang="en-US" sz="1500" dirty="0" err="1"/>
              <a:t>Kerastuner</a:t>
            </a:r>
            <a:r>
              <a:rPr lang="en-US" sz="1500" dirty="0"/>
              <a:t> to decide number of hidden layers &amp; Neurons in hidden layers</a:t>
            </a:r>
          </a:p>
          <a:p>
            <a:r>
              <a:rPr lang="en-US" dirty="0"/>
              <a:t>4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B2B06-3746-E91B-9013-2544C9C430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5420" y="4575092"/>
            <a:ext cx="1976755" cy="1899654"/>
          </a:xfrm>
        </p:spPr>
        <p:txBody>
          <a:bodyPr/>
          <a:lstStyle/>
          <a:p>
            <a:r>
              <a:rPr lang="en-US" dirty="0"/>
              <a:t>Compile the Model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CB276-F30B-14FD-EF8B-F564433BA42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02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Heart Disease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b="1" kern="1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venir Next LT Pro Light (Body)"/>
                <a:ea typeface="Arial Unicode MS"/>
                <a:cs typeface="Arial Unicode MS"/>
              </a:rPr>
              <a:t>Our goal is to utilize machine learning models on a dataset of patient information to predict whether a person has heart disease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Healthcare worker typing on keyboard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3D1-FFB1-62F6-B5A2-663AF4D6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428" y="1833553"/>
            <a:ext cx="4518122" cy="1688906"/>
          </a:xfrm>
        </p:spPr>
        <p:txBody>
          <a:bodyPr/>
          <a:lstStyle/>
          <a:p>
            <a:r>
              <a:rPr lang="en-US" dirty="0"/>
              <a:t>Search for best Hyperparameters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53CC-C4EC-4709-2D54-5026A75306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20</a:t>
            </a:fld>
            <a:endParaRPr lang="en-US" altLang="zh-CN" noProof="0" dirty="0"/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2CFC336-AA4E-D0A5-AC03-B740F248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81" y="2816125"/>
            <a:ext cx="5716291" cy="16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31F4D-2FB6-C5B1-32F9-1420B24506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0007" y="3092466"/>
            <a:ext cx="3542907" cy="1727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Tuner retrieves the best model from the tuner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Evaluates its performance on the scaled testing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Prints out the loss accuracy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63F28-623A-CBBC-D4F8-154773FC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392" y="-273685"/>
            <a:ext cx="8075073" cy="2271259"/>
          </a:xfrm>
        </p:spPr>
        <p:txBody>
          <a:bodyPr/>
          <a:lstStyle/>
          <a:p>
            <a:r>
              <a:rPr lang="en-US" sz="4800" dirty="0"/>
              <a:t>Evaluate Best Model Against  Test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E3A21A-453E-E892-9B16-BB5A691EBFA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10" name="Picture 9" descr="A close up of numbers">
            <a:extLst>
              <a:ext uri="{FF2B5EF4-FFF2-40B4-BE49-F238E27FC236}">
                <a16:creationId xmlns:a16="http://schemas.microsoft.com/office/drawing/2014/main" id="{9049BC1E-3540-04DA-1C64-27CC55E5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01" y="5610472"/>
            <a:ext cx="6557023" cy="972573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08CEBF2-2841-014A-493F-4EEF5C21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588" y="2222873"/>
            <a:ext cx="2603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23282" y="2524143"/>
            <a:ext cx="6811034" cy="2277579"/>
          </a:xfrm>
        </p:spPr>
        <p:txBody>
          <a:bodyPr/>
          <a:lstStyle/>
          <a:p>
            <a:r>
              <a:rPr lang="en-US" sz="2400" dirty="0"/>
              <a:t>Given patient data, we explored different machine learning models to predict heart disease.</a:t>
            </a:r>
          </a:p>
          <a:p>
            <a:r>
              <a:rPr lang="en-US" sz="2400" dirty="0"/>
              <a:t>Neural network model produced the best accuracy, but not without concerns.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5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6CDCCB7-9C7A-7A29-EA18-46111E11B08C}"/>
              </a:ext>
            </a:extLst>
          </p:cNvPr>
          <p:cNvSpPr/>
          <p:nvPr/>
        </p:nvSpPr>
        <p:spPr>
          <a:xfrm rot="5400000">
            <a:off x="5141601" y="2423794"/>
            <a:ext cx="2155824" cy="1913127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AD1CC27-D2C3-CD4F-7A02-F1F9B5E7CA8E}"/>
              </a:ext>
            </a:extLst>
          </p:cNvPr>
          <p:cNvSpPr/>
          <p:nvPr/>
        </p:nvSpPr>
        <p:spPr>
          <a:xfrm rot="5400000">
            <a:off x="6196694" y="4121642"/>
            <a:ext cx="2192034" cy="2000524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034" h="2000524">
                <a:moveTo>
                  <a:pt x="0" y="1027423"/>
                </a:moveTo>
                <a:lnTo>
                  <a:pt x="536340" y="0"/>
                </a:lnTo>
                <a:lnTo>
                  <a:pt x="1691903" y="0"/>
                </a:lnTo>
                <a:lnTo>
                  <a:pt x="2192034" y="1000262"/>
                </a:lnTo>
                <a:lnTo>
                  <a:pt x="1691903" y="2000524"/>
                </a:lnTo>
                <a:lnTo>
                  <a:pt x="536340" y="2000524"/>
                </a:lnTo>
                <a:lnTo>
                  <a:pt x="0" y="1027423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3">
            <a:extLst>
              <a:ext uri="{FF2B5EF4-FFF2-40B4-BE49-F238E27FC236}">
                <a16:creationId xmlns:a16="http://schemas.microsoft.com/office/drawing/2014/main" id="{9E40A582-1F2E-9FC0-EEB2-19C868448D9C}"/>
              </a:ext>
            </a:extLst>
          </p:cNvPr>
          <p:cNvSpPr/>
          <p:nvPr/>
        </p:nvSpPr>
        <p:spPr>
          <a:xfrm rot="5400000">
            <a:off x="10152738" y="749889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3">
            <a:extLst>
              <a:ext uri="{FF2B5EF4-FFF2-40B4-BE49-F238E27FC236}">
                <a16:creationId xmlns:a16="http://schemas.microsoft.com/office/drawing/2014/main" id="{E2DC9077-8796-3F10-6A81-3EC5751F7DD3}"/>
              </a:ext>
            </a:extLst>
          </p:cNvPr>
          <p:cNvSpPr/>
          <p:nvPr/>
        </p:nvSpPr>
        <p:spPr>
          <a:xfrm rot="5400000">
            <a:off x="10167914" y="4339314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434D-F322-BDDE-DABF-3ACB7C2491C0}"/>
              </a:ext>
            </a:extLst>
          </p:cNvPr>
          <p:cNvSpPr txBox="1"/>
          <p:nvPr/>
        </p:nvSpPr>
        <p:spPr>
          <a:xfrm>
            <a:off x="10569480" y="1374336"/>
            <a:ext cx="157228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Transforming/</a:t>
            </a:r>
          </a:p>
          <a:p>
            <a:r>
              <a:rPr lang="en-US" dirty="0"/>
              <a:t>Cleaning Data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A7A12-05DF-E066-CE25-2B759340449F}"/>
              </a:ext>
            </a:extLst>
          </p:cNvPr>
          <p:cNvSpPr txBox="1"/>
          <p:nvPr/>
        </p:nvSpPr>
        <p:spPr>
          <a:xfrm>
            <a:off x="5261383" y="2915216"/>
            <a:ext cx="188755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Logistic Regression model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F991-F23B-2E9E-B1BE-34CE31B3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FB56-B631-4271-2277-B5F5FC5B7DC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4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9DA5-6D31-28A8-5474-E17A5A70EF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67234" y="1076241"/>
            <a:ext cx="1913128" cy="1054728"/>
          </a:xfrm>
        </p:spPr>
        <p:txBody>
          <a:bodyPr/>
          <a:lstStyle/>
          <a:p>
            <a:r>
              <a:rPr lang="en-US" sz="1600" dirty="0"/>
              <a:t>Cleveland, Hungary , Switzerland, Va Long Beach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AEB1A-36DB-3ECD-6ED3-BCF0CB87B5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Cleveland Data extracted from Repo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D49013-4785-1C8A-71F4-97E138575B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Remaining from .DATA 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7FB03-D27F-6FB3-8440-C4D4C82F6A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Combined All into 1 CSV file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B81B1-64D3-8EF8-DB99-6B14448538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FF08E-B9C3-170D-A63F-A3BD614CA5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84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3163-2D71-08FE-50A1-FDC829E744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99432" y="2957316"/>
            <a:ext cx="4672693" cy="16889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920 Rows &amp; 14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appear to be multivariate type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table with numbers and symbols">
            <a:extLst>
              <a:ext uri="{FF2B5EF4-FFF2-40B4-BE49-F238E27FC236}">
                <a16:creationId xmlns:a16="http://schemas.microsoft.com/office/drawing/2014/main" id="{618A8081-EFB9-AB6F-66F4-D5C506E0B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4820" y="385215"/>
            <a:ext cx="9748301" cy="249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A65C3-1062-83FC-644E-8110A65C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66" y="3952652"/>
            <a:ext cx="2365453" cy="21033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C50AD4-9613-2AC2-2916-3F1F233DF1B1}"/>
              </a:ext>
            </a:extLst>
          </p:cNvPr>
          <p:cNvSpPr/>
          <p:nvPr/>
        </p:nvSpPr>
        <p:spPr>
          <a:xfrm>
            <a:off x="7001831" y="4742942"/>
            <a:ext cx="1517480" cy="521594"/>
          </a:xfrm>
          <a:prstGeom prst="rightArrow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A screenshot of a computer code">
            <a:extLst>
              <a:ext uri="{FF2B5EF4-FFF2-40B4-BE49-F238E27FC236}">
                <a16:creationId xmlns:a16="http://schemas.microsoft.com/office/drawing/2014/main" id="{9F611AC8-051E-9F5B-76A1-657E7239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0" t="1551" r="18708" b="-1551"/>
          <a:stretch/>
        </p:blipFill>
        <p:spPr>
          <a:xfrm>
            <a:off x="8909930" y="3952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FE776-D917-FF9E-4160-DBA361B67A28}"/>
              </a:ext>
            </a:extLst>
          </p:cNvPr>
          <p:cNvSpPr txBox="1">
            <a:spLocks/>
          </p:cNvSpPr>
          <p:nvPr/>
        </p:nvSpPr>
        <p:spPr>
          <a:xfrm>
            <a:off x="5046980" y="6147282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Original 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19AF0C1-0D69-BC05-FCAD-89CBE948A4C5}"/>
              </a:ext>
            </a:extLst>
          </p:cNvPr>
          <p:cNvSpPr txBox="1">
            <a:spLocks/>
          </p:cNvSpPr>
          <p:nvPr/>
        </p:nvSpPr>
        <p:spPr>
          <a:xfrm>
            <a:off x="9714101" y="6083758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13914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Placeholder 62" descr="A computer code with text&#10;&#10;Description automatically generated">
            <a:extLst>
              <a:ext uri="{FF2B5EF4-FFF2-40B4-BE49-F238E27FC236}">
                <a16:creationId xmlns:a16="http://schemas.microsoft.com/office/drawing/2014/main" id="{97D7ABAF-A77A-BAD5-E379-7AEE0E426A8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l="16017" r="16017"/>
          <a:stretch>
            <a:fillRect/>
          </a:stretch>
        </p:blipFill>
        <p:spPr>
          <a:xfrm>
            <a:off x="167040" y="3675074"/>
            <a:ext cx="2630515" cy="2334318"/>
          </a:xfrm>
        </p:spPr>
      </p:pic>
      <p:pic>
        <p:nvPicPr>
          <p:cNvPr id="65" name="Picture Placeholder 6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CF1C4-37F3-8A87-C445-D15D90A96AA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9979" r="9979"/>
          <a:stretch>
            <a:fillRect/>
          </a:stretch>
        </p:blipFill>
        <p:spPr>
          <a:xfrm>
            <a:off x="2993443" y="3596783"/>
            <a:ext cx="2630515" cy="2335883"/>
          </a:xfrm>
        </p:spPr>
      </p:pic>
      <p:pic>
        <p:nvPicPr>
          <p:cNvPr id="67" name="Picture Placeholder 6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4DAE9C-1D80-B1AE-69BB-06204A253DE3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4"/>
          <a:srcRect l="-3658" t="-9155" r="16878" b="-4850"/>
          <a:stretch/>
        </p:blipFill>
        <p:spPr>
          <a:xfrm>
            <a:off x="5321925" y="3561738"/>
            <a:ext cx="2884013" cy="2560989"/>
          </a:xfrm>
        </p:spPr>
      </p:pic>
      <p:pic>
        <p:nvPicPr>
          <p:cNvPr id="69" name="Picture Placeholder 6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607303-FA01-BB68-6105-05C3491ADCD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-4257" t="-34653" r="19400" b="-20996"/>
          <a:stretch/>
        </p:blipFill>
        <p:spPr>
          <a:xfrm>
            <a:off x="8148328" y="3128971"/>
            <a:ext cx="3972270" cy="327150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F6A72A-03B8-F2F4-4967-12CFB8A33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7" y="2162175"/>
            <a:ext cx="11045228" cy="12668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865511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Transforming/Cleaning Data</a:t>
            </a:r>
          </a:p>
        </p:txBody>
      </p:sp>
    </p:spTree>
    <p:extLst>
      <p:ext uri="{BB962C8B-B14F-4D97-AF65-F5344CB8AC3E}">
        <p14:creationId xmlns:p14="http://schemas.microsoft.com/office/powerpoint/2010/main" val="107988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Heart Disease Prediction Correlation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8D40C1-1261-593E-38F9-721995C07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3" t="12028"/>
          <a:stretch/>
        </p:blipFill>
        <p:spPr>
          <a:xfrm>
            <a:off x="3810000" y="1824675"/>
            <a:ext cx="4791777" cy="43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2345-663F-38F9-BBBC-2020743C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678"/>
            <a:ext cx="12192000" cy="44390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Histogram Bar Chart</a:t>
            </a:r>
          </a:p>
        </p:txBody>
      </p:sp>
    </p:spTree>
    <p:extLst>
      <p:ext uri="{BB962C8B-B14F-4D97-AF65-F5344CB8AC3E}">
        <p14:creationId xmlns:p14="http://schemas.microsoft.com/office/powerpoint/2010/main" val="197818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Histogram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FCF1F-D76E-F478-5D61-9E3A8C93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740"/>
            <a:ext cx="12192000" cy="44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7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585</TotalTime>
  <Words>706</Words>
  <Application>Microsoft Macintosh PowerPoint</Application>
  <PresentationFormat>Widescreen</PresentationFormat>
  <Paragraphs>155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等线</vt:lpstr>
      <vt:lpstr>Abadi</vt:lpstr>
      <vt:lpstr>Arial</vt:lpstr>
      <vt:lpstr>Avenir Next LT Pro Light (Body)</vt:lpstr>
      <vt:lpstr>Calibri</vt:lpstr>
      <vt:lpstr>Posterama</vt:lpstr>
      <vt:lpstr>Posterama Text Black</vt:lpstr>
      <vt:lpstr>Posterama Text Black (Headings)</vt:lpstr>
      <vt:lpstr>Posterama Text SemiBold</vt:lpstr>
      <vt:lpstr>Custom​​</vt:lpstr>
      <vt:lpstr>Heart Disease: A Machine Learning Approach</vt:lpstr>
      <vt:lpstr>Predicting Heart Disease</vt:lpstr>
      <vt:lpstr>Agenda</vt:lpstr>
      <vt:lpstr>Extracting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 Data Preparation</vt:lpstr>
      <vt:lpstr>Training &amp; Testing Data</vt:lpstr>
      <vt:lpstr>Creating Logistic Regression Model</vt:lpstr>
      <vt:lpstr>Evaluate the model's performance </vt:lpstr>
      <vt:lpstr>Classifier Models</vt:lpstr>
      <vt:lpstr>Neural  Network Models</vt:lpstr>
      <vt:lpstr>Using KerasTuner</vt:lpstr>
      <vt:lpstr>Search for best Hyperparameters</vt:lpstr>
      <vt:lpstr>Evaluate Best Model Against  Test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Heartbeat: A Machine Learning Approach</dc:title>
  <dc:creator>Sergio Villa</dc:creator>
  <cp:lastModifiedBy>Amanda Dunaway</cp:lastModifiedBy>
  <cp:revision>7</cp:revision>
  <dcterms:created xsi:type="dcterms:W3CDTF">2024-05-12T17:37:32Z</dcterms:created>
  <dcterms:modified xsi:type="dcterms:W3CDTF">2024-05-13T21:08:33Z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